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22"/>
  </p:notesMasterIdLst>
  <p:handoutMasterIdLst>
    <p:handoutMasterId r:id="rId23"/>
  </p:handoutMasterIdLst>
  <p:sldIdLst>
    <p:sldId id="261" r:id="rId3"/>
    <p:sldId id="407" r:id="rId4"/>
    <p:sldId id="392" r:id="rId5"/>
    <p:sldId id="404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2" r:id="rId14"/>
    <p:sldId id="408" r:id="rId15"/>
    <p:sldId id="401" r:id="rId16"/>
    <p:sldId id="403" r:id="rId17"/>
    <p:sldId id="405" r:id="rId18"/>
    <p:sldId id="393" r:id="rId19"/>
    <p:sldId id="406" r:id="rId20"/>
    <p:sldId id="276" r:id="rId21"/>
  </p:sldIdLst>
  <p:sldSz cx="12192000" cy="6858000"/>
  <p:notesSz cx="6761163" cy="99425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395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66">
          <p15:clr>
            <a:srgbClr val="A4A3A4"/>
          </p15:clr>
        </p15:guide>
        <p15:guide id="2" pos="219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1B4D"/>
    <a:srgbClr val="FFFF99"/>
    <a:srgbClr val="691D1D"/>
    <a:srgbClr val="163E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80755" autoAdjust="0"/>
  </p:normalViewPr>
  <p:slideViewPr>
    <p:cSldViewPr>
      <p:cViewPr varScale="1">
        <p:scale>
          <a:sx n="60" d="100"/>
          <a:sy n="60" d="100"/>
        </p:scale>
        <p:origin x="1128" y="66"/>
      </p:cViewPr>
      <p:guideLst>
        <p:guide orient="horz" pos="2184"/>
        <p:guide pos="395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28" y="-84"/>
      </p:cViewPr>
      <p:guideLst>
        <p:guide orient="horz" pos="3166"/>
        <p:guide pos="219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FE25E-F835-4D69-A6FD-1C16B2598CB8}" type="datetimeFigureOut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99EF9-DE3D-48DA-B52C-1527D610F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336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CDA79AD-5A27-43CB-80AB-92F4BF89A692}" type="datetimeFigureOut">
              <a:rPr lang="zh-CN" altLang="en-US"/>
              <a:t>2020-2-27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511AFDE-A225-459B-B5B9-E650D47F3BBC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321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11AFDE-A225-459B-B5B9-E650D47F3BB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951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1AFDE-A225-459B-B5B9-E650D47F3BB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648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学习任务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个人学习的课程进度，可查看每个课程任务完成的情况，查看作业的完成状态、成绩、有效时间、作业名称等信息，也可查看考试名称、有效时间、参考状态、成绩等信息，还可进行查看试卷操作，需要注意的是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考试提交之后不能修改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。如下图所示：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1AFDE-A225-459B-B5B9-E650D47F3BB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86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1AFDE-A225-459B-B5B9-E650D47F3BB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95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1AFDE-A225-459B-B5B9-E650D47F3BB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01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17590-0AE8-410F-B268-F326A16F92AB}" type="datetime1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C6DC20-C9FB-4502-9572-56D82CEC3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23E496-453F-430A-8C49-AE7F21C8BF12}" type="datetime1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B6649-F6A2-4EDA-B764-1A2F2AEBE3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17590-0AE8-410F-B268-F326A16F92AB}" type="datetime1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C6DC20-C9FB-4502-9572-56D82CEC3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3"/>
          </p:nvPr>
        </p:nvSpPr>
        <p:spPr>
          <a:xfrm>
            <a:off x="914400" y="1916833"/>
            <a:ext cx="10363200" cy="420933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4"/>
          </p:nvPr>
        </p:nvSpPr>
        <p:spPr>
          <a:xfrm>
            <a:off x="406400" y="56197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6671BC-FE24-4CD0-9338-877FF7F0BEB2}" type="datetime1">
              <a:rPr lang="zh-CN" altLang="en-US" smtClean="0"/>
              <a:t>2020-2-27</a:t>
            </a:fld>
            <a:endParaRPr lang="zh-CN" alt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9B04AA-6E67-457F-B6C4-D2507BC8FB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3"/>
          </p:nvPr>
        </p:nvSpPr>
        <p:spPr>
          <a:xfrm>
            <a:off x="914400" y="1916833"/>
            <a:ext cx="10363200" cy="420933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4"/>
          </p:nvPr>
        </p:nvSpPr>
        <p:spPr>
          <a:xfrm>
            <a:off x="406400" y="56197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6671BC-FE24-4CD0-9338-877FF7F0BEB2}" type="datetime1">
              <a:rPr lang="zh-CN" altLang="en-US" smtClean="0"/>
              <a:t>2020-2-27</a:t>
            </a:fld>
            <a:endParaRPr lang="zh-CN" alt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9B04AA-6E67-457F-B6C4-D2507BC8FB6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76200"/>
            <a:ext cx="11480800" cy="990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11200" y="1371600"/>
            <a:ext cx="508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94400" y="1371600"/>
            <a:ext cx="508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630291-705C-493E-A823-13899F2E497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30869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A22C-5572-4AD0-B397-8E020662C92B}" type="datetimeFigureOut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E01F-A8CF-4F1D-AEEF-266CF1F37D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A22C-5572-4AD0-B397-8E020662C92B}" type="datetimeFigureOut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E01F-A8CF-4F1D-AEEF-266CF1F37D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A22C-5572-4AD0-B397-8E020662C92B}" type="datetimeFigureOut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E01F-A8CF-4F1D-AEEF-266CF1F37D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A22C-5572-4AD0-B397-8E020662C92B}" type="datetimeFigureOut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E01F-A8CF-4F1D-AEEF-266CF1F37D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A22C-5572-4AD0-B397-8E020662C92B}" type="datetimeFigureOut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E01F-A8CF-4F1D-AEEF-266CF1F37D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F2C724C-EDC4-46EF-A16C-1CD2AC7048EC}" type="datetime1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8E254B-7DDE-45FF-AC2E-D420F643D7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A22C-5572-4AD0-B397-8E020662C92B}" type="datetimeFigureOut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E01F-A8CF-4F1D-AEEF-266CF1F37D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A22C-5572-4AD0-B397-8E020662C92B}" type="datetimeFigureOut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E01F-A8CF-4F1D-AEEF-266CF1F37D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A22C-5572-4AD0-B397-8E020662C92B}" type="datetimeFigureOut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E01F-A8CF-4F1D-AEEF-266CF1F37D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A22C-5572-4AD0-B397-8E020662C92B}" type="datetimeFigureOut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E01F-A8CF-4F1D-AEEF-266CF1F37D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A22C-5572-4AD0-B397-8E020662C92B}" type="datetimeFigureOut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E01F-A8CF-4F1D-AEEF-266CF1F37D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5600" y="274645"/>
            <a:ext cx="36576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274645"/>
            <a:ext cx="107696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A22C-5572-4AD0-B397-8E020662C92B}" type="datetimeFigureOut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E01F-A8CF-4F1D-AEEF-266CF1F37D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376B14-97E5-46B3-9C44-8166755B819E}" type="datetime1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F6E5D7-7819-49DE-B72A-28EF9CA96D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93064FF-B9A2-4893-B9A4-78C4BF300D6B}" type="datetime1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82122-07C7-4E54-AE0E-9C3C5C730B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CF7160F-F9BB-4C38-90D5-06F05550B4F8}" type="datetime1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29466-DA45-48D8-A984-4D2E535598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704E26-E56A-4F88-AD59-30C16DE5E198}" type="datetime1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67D4B1-9CE6-4545-99EA-856A894C68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DBDE49-C071-4A5D-B7A5-D989FF0F1084}" type="datetime1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529D2-AE0D-431C-AA44-5ECB69A0E0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44F717-5EB2-4E66-A9D3-0069C0E43819}" type="datetime1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AC4685-EBD1-4D3C-B156-86840680BA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DB486A-F137-4533-A03C-7085B707A10C}" type="datetime1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F31A7D-787A-43F4-8354-120EC7D9D3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" y="-1"/>
            <a:ext cx="12186087" cy="6858284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3217590-0AE8-410F-B268-F326A16F92AB}" type="datetime1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0C6DC20-C9FB-4502-9572-56D82CEC3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74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7A22C-5572-4AD0-B397-8E020662C92B}" type="datetimeFigureOut">
              <a:rPr lang="zh-CN" altLang="en-US" smtClean="0"/>
              <a:t>2020-2-27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E01F-A8CF-4F1D-AEEF-266CF1F37D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jy.seu.edu.cn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" y="2406"/>
            <a:ext cx="12177535" cy="6853471"/>
          </a:xfrm>
          <a:prstGeom prst="rect">
            <a:avLst/>
          </a:prstGeom>
        </p:spPr>
      </p:pic>
      <p:sp>
        <p:nvSpPr>
          <p:cNvPr id="4098" name="灯片编号占位符 1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DF05F2-4B94-43BA-A379-CEED8DEFE9AE}" type="slidenum">
              <a:rPr lang="zh-CN" altLang="en-US" sz="1200">
                <a:solidFill>
                  <a:srgbClr val="898989"/>
                </a:solidFill>
              </a:rPr>
              <a:t>1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1271464" y="2581904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就业导论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1127448" y="5229200"/>
            <a:ext cx="12385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 丁小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丽   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18651623949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日期：二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486878" y="5776630"/>
            <a:ext cx="2844800" cy="365125"/>
          </a:xfrm>
        </p:spPr>
        <p:txBody>
          <a:bodyPr/>
          <a:lstStyle/>
          <a:p>
            <a:pPr>
              <a:defRPr/>
            </a:pPr>
            <a:fld id="{E9C529D2-AE0D-431C-AA44-5ECB69A0E063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4" name="Rectangle 4"/>
          <p:cNvSpPr>
            <a:spLocks noRot="1" noChangeArrowheads="1"/>
          </p:cNvSpPr>
          <p:nvPr/>
        </p:nvSpPr>
        <p:spPr bwMode="auto">
          <a:xfrm>
            <a:off x="3935760" y="764704"/>
            <a:ext cx="4968552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lgDashDotDot"/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2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0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6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9pPr>
          </a:lstStyle>
          <a:p>
            <a:pPr eaLnBrk="1" latinLnBrk="0" hangingPunct="1">
              <a:lnSpc>
                <a:spcPct val="130000"/>
              </a:lnSpc>
              <a:spcBef>
                <a:spcPct val="5000"/>
              </a:spcBef>
              <a:buFontTx/>
              <a:buNone/>
            </a:pPr>
            <a:r>
              <a:rPr kumimoji="0" lang="zh-CN" altLang="en-US" sz="4000" b="1" dirty="0" smtClean="0">
                <a:solidFill>
                  <a:srgbClr val="4C1B4D"/>
                </a:solidFill>
                <a:latin typeface="+mn-ea"/>
                <a:ea typeface="+mn-ea"/>
              </a:rPr>
              <a:t>教学计划</a:t>
            </a:r>
            <a:r>
              <a:rPr kumimoji="0" lang="en-US" altLang="zh-CN" sz="4000" b="1" dirty="0" smtClean="0">
                <a:solidFill>
                  <a:srgbClr val="4C1B4D"/>
                </a:solidFill>
                <a:latin typeface="+mn-ea"/>
                <a:ea typeface="+mn-ea"/>
              </a:rPr>
              <a:t>:</a:t>
            </a:r>
            <a:r>
              <a:rPr kumimoji="0" lang="zh-CN" altLang="en-US" sz="4000" b="1" dirty="0" smtClean="0">
                <a:solidFill>
                  <a:srgbClr val="4C1B4D"/>
                </a:solidFill>
                <a:latin typeface="+mn-ea"/>
                <a:ea typeface="+mn-ea"/>
              </a:rPr>
              <a:t>课程选择</a:t>
            </a:r>
            <a:endParaRPr kumimoji="0" lang="zh-CN" altLang="en-US" sz="4000" b="1" dirty="0">
              <a:solidFill>
                <a:srgbClr val="4C1B4D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55985" y="1372239"/>
            <a:ext cx="224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rgbClr val="000000"/>
                </a:solidFill>
                <a:latin typeface="PingFang SC"/>
              </a:rPr>
              <a:t>就业指导：</a:t>
            </a:r>
            <a:endParaRPr lang="zh-CN" altLang="en-US" sz="3200" b="1" i="0" dirty="0">
              <a:solidFill>
                <a:srgbClr val="000000"/>
              </a:solidFill>
              <a:effectLst/>
              <a:latin typeface="PingFang SC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954377"/>
            <a:ext cx="2857899" cy="23815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666" y="1844824"/>
            <a:ext cx="2743583" cy="26006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328" y="1921034"/>
            <a:ext cx="2743583" cy="24482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531" y="1954469"/>
            <a:ext cx="2705478" cy="234347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43" y="4431222"/>
            <a:ext cx="2724530" cy="23625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407" y="4416406"/>
            <a:ext cx="2676899" cy="232442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895" y="4445511"/>
            <a:ext cx="2638793" cy="22577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688" y="4440748"/>
            <a:ext cx="2705478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6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529D2-AE0D-431C-AA44-5ECB69A0E063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Rectangle 4"/>
          <p:cNvSpPr>
            <a:spLocks noRot="1" noChangeArrowheads="1"/>
          </p:cNvSpPr>
          <p:nvPr/>
        </p:nvSpPr>
        <p:spPr bwMode="auto">
          <a:xfrm>
            <a:off x="3935760" y="764704"/>
            <a:ext cx="4968552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lgDashDotDot"/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2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0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6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9pPr>
          </a:lstStyle>
          <a:p>
            <a:pPr eaLnBrk="1" latinLnBrk="0" hangingPunct="1">
              <a:lnSpc>
                <a:spcPct val="130000"/>
              </a:lnSpc>
              <a:spcBef>
                <a:spcPct val="5000"/>
              </a:spcBef>
              <a:buFontTx/>
              <a:buNone/>
            </a:pPr>
            <a:r>
              <a:rPr kumimoji="0" lang="zh-CN" altLang="en-US" sz="4000" b="1" dirty="0" smtClean="0">
                <a:solidFill>
                  <a:srgbClr val="4C1B4D"/>
                </a:solidFill>
                <a:latin typeface="+mn-ea"/>
                <a:ea typeface="+mn-ea"/>
              </a:rPr>
              <a:t>教学计划</a:t>
            </a:r>
            <a:r>
              <a:rPr kumimoji="0" lang="en-US" altLang="zh-CN" sz="4000" b="1" dirty="0" smtClean="0">
                <a:solidFill>
                  <a:srgbClr val="4C1B4D"/>
                </a:solidFill>
                <a:latin typeface="+mn-ea"/>
                <a:ea typeface="+mn-ea"/>
              </a:rPr>
              <a:t>:</a:t>
            </a:r>
            <a:r>
              <a:rPr kumimoji="0" lang="zh-CN" altLang="en-US" sz="4000" b="1" dirty="0" smtClean="0">
                <a:solidFill>
                  <a:srgbClr val="4C1B4D"/>
                </a:solidFill>
                <a:latin typeface="+mn-ea"/>
                <a:ea typeface="+mn-ea"/>
              </a:rPr>
              <a:t>课程选择</a:t>
            </a:r>
            <a:endParaRPr kumimoji="0" lang="zh-CN" altLang="en-US" sz="4000" b="1" dirty="0">
              <a:solidFill>
                <a:srgbClr val="4C1B4D"/>
              </a:solidFill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55985" y="1372239"/>
            <a:ext cx="224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rgbClr val="000000"/>
                </a:solidFill>
                <a:latin typeface="PingFang SC"/>
              </a:rPr>
              <a:t>创新创业：</a:t>
            </a:r>
            <a:endParaRPr lang="zh-CN" altLang="en-US" sz="3200" b="1" i="0" dirty="0">
              <a:solidFill>
                <a:srgbClr val="000000"/>
              </a:solidFill>
              <a:effectLst/>
              <a:latin typeface="PingFang SC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348880"/>
            <a:ext cx="4320480" cy="3762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04112" y="2564904"/>
            <a:ext cx="41764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共计</a:t>
            </a:r>
            <a:r>
              <a:rPr lang="en-US" altLang="zh-CN" sz="3600" dirty="0" smtClean="0"/>
              <a:t>11</a:t>
            </a:r>
            <a:r>
              <a:rPr lang="zh-CN" altLang="en-US" sz="3600" dirty="0" smtClean="0"/>
              <a:t>门课程。</a:t>
            </a:r>
            <a:endParaRPr lang="en-US" altLang="zh-CN" sz="3600" dirty="0" smtClean="0"/>
          </a:p>
          <a:p>
            <a:endParaRPr lang="en-US" altLang="zh-CN" sz="3600" dirty="0" smtClean="0"/>
          </a:p>
          <a:p>
            <a:r>
              <a:rPr lang="zh-CN" altLang="en-US" sz="3600" dirty="0" smtClean="0"/>
              <a:t>还需要再自选一门以上课程。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095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529D2-AE0D-431C-AA44-5ECB69A0E063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Rectangle 4"/>
          <p:cNvSpPr>
            <a:spLocks noRot="1" noChangeArrowheads="1"/>
          </p:cNvSpPr>
          <p:nvPr/>
        </p:nvSpPr>
        <p:spPr bwMode="auto">
          <a:xfrm>
            <a:off x="3935760" y="764704"/>
            <a:ext cx="4968552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lgDashDotDot"/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2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0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6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9pPr>
          </a:lstStyle>
          <a:p>
            <a:pPr eaLnBrk="1" latinLnBrk="0" hangingPunct="1">
              <a:lnSpc>
                <a:spcPct val="130000"/>
              </a:lnSpc>
              <a:spcBef>
                <a:spcPct val="5000"/>
              </a:spcBef>
              <a:buFontTx/>
              <a:buNone/>
            </a:pPr>
            <a:r>
              <a:rPr kumimoji="0" lang="zh-CN" altLang="en-US" sz="4000" b="1" dirty="0" smtClean="0">
                <a:solidFill>
                  <a:srgbClr val="4C1B4D"/>
                </a:solidFill>
                <a:latin typeface="+mn-ea"/>
                <a:ea typeface="+mn-ea"/>
              </a:rPr>
              <a:t>教学计划</a:t>
            </a:r>
            <a:r>
              <a:rPr kumimoji="0" lang="en-US" altLang="zh-CN" sz="4000" b="1" dirty="0" smtClean="0">
                <a:solidFill>
                  <a:srgbClr val="4C1B4D"/>
                </a:solidFill>
                <a:latin typeface="+mn-ea"/>
                <a:ea typeface="+mn-ea"/>
              </a:rPr>
              <a:t>:</a:t>
            </a:r>
            <a:r>
              <a:rPr kumimoji="0" lang="zh-CN" altLang="en-US" sz="4000" b="1" dirty="0" smtClean="0">
                <a:solidFill>
                  <a:srgbClr val="4C1B4D"/>
                </a:solidFill>
                <a:latin typeface="+mn-ea"/>
                <a:ea typeface="+mn-ea"/>
              </a:rPr>
              <a:t>作业问题</a:t>
            </a:r>
            <a:endParaRPr kumimoji="0" lang="zh-CN" altLang="en-US" sz="4000" b="1" dirty="0">
              <a:solidFill>
                <a:srgbClr val="4C1B4D"/>
              </a:solidFill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0792" y="1735696"/>
            <a:ext cx="10729192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3200" dirty="0"/>
              <a:t>①求职简历</a:t>
            </a:r>
            <a:r>
              <a:rPr lang="zh-CN" altLang="zh-CN" sz="3200" dirty="0" smtClean="0"/>
              <a:t>；</a:t>
            </a:r>
            <a:r>
              <a:rPr lang="en-US" altLang="zh-CN" sz="3200" dirty="0" smtClean="0"/>
              <a:t>  </a:t>
            </a:r>
            <a:r>
              <a:rPr lang="zh-CN" altLang="en-US" sz="3200" dirty="0" smtClean="0"/>
              <a:t>截止</a:t>
            </a:r>
            <a:r>
              <a:rPr lang="en-US" altLang="zh-CN" sz="3200" dirty="0" smtClean="0"/>
              <a:t>3</a:t>
            </a:r>
            <a:r>
              <a:rPr lang="zh-CN" altLang="en-US" sz="3200" dirty="0" smtClean="0"/>
              <a:t>月</a:t>
            </a:r>
            <a:r>
              <a:rPr lang="en-US" altLang="zh-CN" sz="3200" dirty="0" smtClean="0"/>
              <a:t>20</a:t>
            </a:r>
            <a:r>
              <a:rPr lang="zh-CN" altLang="en-US" sz="3200" dirty="0" smtClean="0"/>
              <a:t>日。</a:t>
            </a:r>
            <a:endParaRPr lang="en-US" altLang="zh-CN" sz="3200" dirty="0" smtClean="0"/>
          </a:p>
          <a:p>
            <a:pPr>
              <a:lnSpc>
                <a:spcPct val="120000"/>
              </a:lnSpc>
            </a:pPr>
            <a:endParaRPr lang="zh-CN" altLang="zh-CN" sz="3200" dirty="0"/>
          </a:p>
          <a:p>
            <a:pPr>
              <a:lnSpc>
                <a:spcPct val="120000"/>
              </a:lnSpc>
            </a:pPr>
            <a:r>
              <a:rPr lang="zh-CN" altLang="zh-CN" sz="3200" dirty="0"/>
              <a:t>②个人职业生涯规划书</a:t>
            </a:r>
            <a:r>
              <a:rPr lang="zh-CN" altLang="zh-CN" sz="3200" dirty="0" smtClean="0"/>
              <a:t>；</a:t>
            </a:r>
            <a:r>
              <a:rPr lang="zh-CN" altLang="en-US" sz="3200" dirty="0" smtClean="0"/>
              <a:t>截止</a:t>
            </a:r>
            <a:r>
              <a:rPr lang="en-US" altLang="zh-CN" sz="3200" dirty="0" smtClean="0"/>
              <a:t>4</a:t>
            </a:r>
            <a:r>
              <a:rPr lang="zh-CN" altLang="en-US" sz="3200" dirty="0" smtClean="0"/>
              <a:t>月</a:t>
            </a:r>
            <a:r>
              <a:rPr lang="en-US" altLang="zh-CN" sz="3200" dirty="0"/>
              <a:t>20</a:t>
            </a:r>
            <a:r>
              <a:rPr lang="zh-CN" altLang="en-US" sz="3200" dirty="0"/>
              <a:t>日。</a:t>
            </a:r>
            <a:endParaRPr lang="zh-CN" altLang="zh-CN" sz="3200" dirty="0"/>
          </a:p>
          <a:p>
            <a:pPr>
              <a:lnSpc>
                <a:spcPct val="120000"/>
              </a:lnSpc>
            </a:pPr>
            <a:endParaRPr lang="zh-CN" altLang="zh-CN" sz="3200" dirty="0"/>
          </a:p>
          <a:p>
            <a:pPr>
              <a:lnSpc>
                <a:spcPct val="120000"/>
              </a:lnSpc>
            </a:pPr>
            <a:r>
              <a:rPr lang="zh-CN" altLang="zh-CN" sz="3200" dirty="0"/>
              <a:t>③参加企业实习、就业招聘会和宣讲会，学校学院各类升学出国就业交流会，每人至少</a:t>
            </a:r>
            <a:r>
              <a:rPr lang="en-US" altLang="zh-CN" sz="3200" dirty="0"/>
              <a:t>4 </a:t>
            </a:r>
            <a:r>
              <a:rPr lang="zh-CN" altLang="zh-CN" sz="3200" dirty="0"/>
              <a:t>次</a:t>
            </a:r>
            <a:r>
              <a:rPr lang="zh-CN" altLang="zh-CN" sz="3200" dirty="0" smtClean="0"/>
              <a:t>。</a:t>
            </a:r>
            <a:r>
              <a:rPr lang="zh-CN" altLang="en-US" sz="3200" dirty="0" smtClean="0"/>
              <a:t>截止</a:t>
            </a:r>
            <a:r>
              <a:rPr lang="en-US" altLang="zh-CN" sz="3200" dirty="0" smtClean="0"/>
              <a:t>5</a:t>
            </a:r>
            <a:r>
              <a:rPr lang="zh-CN" altLang="en-US" sz="3200" dirty="0" smtClean="0"/>
              <a:t>月</a:t>
            </a:r>
            <a:r>
              <a:rPr lang="en-US" altLang="zh-CN" sz="3200" dirty="0"/>
              <a:t>20</a:t>
            </a:r>
            <a:r>
              <a:rPr lang="zh-CN" altLang="en-US" sz="3200" dirty="0"/>
              <a:t>日。</a:t>
            </a:r>
            <a:endParaRPr lang="zh-CN" altLang="zh-CN" sz="3200" dirty="0"/>
          </a:p>
          <a:p>
            <a:pPr>
              <a:lnSpc>
                <a:spcPct val="120000"/>
              </a:lnSpc>
            </a:pPr>
            <a:endParaRPr lang="zh-CN" altLang="zh-CN" sz="3200" dirty="0"/>
          </a:p>
          <a:p>
            <a:pPr>
              <a:lnSpc>
                <a:spcPct val="120000"/>
              </a:lnSpc>
            </a:pPr>
            <a:r>
              <a:rPr lang="zh-CN" altLang="zh-CN" sz="3200" dirty="0"/>
              <a:t>④就业导论调查问卷</a:t>
            </a:r>
            <a:r>
              <a:rPr lang="en-US" altLang="zh-CN" sz="3200" dirty="0"/>
              <a:t>(</a:t>
            </a:r>
            <a:r>
              <a:rPr lang="zh-CN" altLang="zh-CN" sz="3200" dirty="0"/>
              <a:t>问卷星</a:t>
            </a:r>
            <a:r>
              <a:rPr lang="en-US" altLang="zh-CN" sz="3200" dirty="0"/>
              <a:t>)</a:t>
            </a:r>
            <a:r>
              <a:rPr lang="zh-CN" altLang="zh-CN" sz="32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2779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529D2-AE0D-431C-AA44-5ECB69A0E063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Rectangle 4"/>
          <p:cNvSpPr>
            <a:spLocks noRot="1" noChangeArrowheads="1"/>
          </p:cNvSpPr>
          <p:nvPr/>
        </p:nvSpPr>
        <p:spPr bwMode="auto">
          <a:xfrm>
            <a:off x="3935760" y="764704"/>
            <a:ext cx="4968552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lgDashDotDot"/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2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0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6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9pPr>
          </a:lstStyle>
          <a:p>
            <a:pPr eaLnBrk="1" latinLnBrk="0" hangingPunct="1">
              <a:lnSpc>
                <a:spcPct val="130000"/>
              </a:lnSpc>
              <a:spcBef>
                <a:spcPct val="5000"/>
              </a:spcBef>
              <a:buFontTx/>
              <a:buNone/>
            </a:pPr>
            <a:r>
              <a:rPr kumimoji="0" lang="zh-CN" altLang="en-US" sz="4000" b="1" dirty="0" smtClean="0">
                <a:solidFill>
                  <a:srgbClr val="4C1B4D"/>
                </a:solidFill>
                <a:latin typeface="+mn-ea"/>
                <a:ea typeface="+mn-ea"/>
              </a:rPr>
              <a:t>教学计划</a:t>
            </a:r>
            <a:r>
              <a:rPr kumimoji="0" lang="en-US" altLang="zh-CN" sz="4000" b="1" dirty="0" smtClean="0">
                <a:solidFill>
                  <a:srgbClr val="4C1B4D"/>
                </a:solidFill>
                <a:latin typeface="+mn-ea"/>
                <a:ea typeface="+mn-ea"/>
              </a:rPr>
              <a:t>:</a:t>
            </a:r>
            <a:r>
              <a:rPr kumimoji="0" lang="zh-CN" altLang="en-US" sz="4000" b="1" dirty="0" smtClean="0">
                <a:solidFill>
                  <a:srgbClr val="4C1B4D"/>
                </a:solidFill>
                <a:latin typeface="+mn-ea"/>
                <a:ea typeface="+mn-ea"/>
              </a:rPr>
              <a:t>在线测验</a:t>
            </a:r>
            <a:endParaRPr kumimoji="0" lang="zh-CN" altLang="en-US" sz="4000" b="1" dirty="0">
              <a:solidFill>
                <a:srgbClr val="4C1B4D"/>
              </a:solidFill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7488" y="2348880"/>
            <a:ext cx="9007594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+mn-ea"/>
              </a:rPr>
              <a:t>时间：</a:t>
            </a:r>
            <a:r>
              <a:rPr lang="en-US" altLang="zh-CN" sz="3200" dirty="0">
                <a:latin typeface="+mn-ea"/>
              </a:rPr>
              <a:t>60</a:t>
            </a:r>
            <a:r>
              <a:rPr lang="zh-CN" altLang="en-US" sz="3200" dirty="0">
                <a:latin typeface="+mn-ea"/>
              </a:rPr>
              <a:t>分钟</a:t>
            </a:r>
            <a:r>
              <a:rPr lang="zh-CN" altLang="en-US" sz="3200" dirty="0" smtClean="0">
                <a:latin typeface="+mn-ea"/>
              </a:rPr>
              <a:t>完成</a:t>
            </a:r>
            <a:r>
              <a:rPr lang="zh-CN" altLang="en-US" sz="3200" dirty="0">
                <a:latin typeface="+mn-ea"/>
              </a:rPr>
              <a:t>，</a:t>
            </a:r>
            <a:r>
              <a:rPr lang="zh-CN" altLang="en-US" sz="3200" dirty="0" smtClean="0">
                <a:latin typeface="+mn-ea"/>
                <a:ea typeface="+mn-ea"/>
              </a:rPr>
              <a:t>占</a:t>
            </a:r>
            <a:r>
              <a:rPr lang="zh-CN" altLang="en-US" sz="3200" dirty="0">
                <a:latin typeface="+mn-ea"/>
                <a:ea typeface="+mn-ea"/>
              </a:rPr>
              <a:t>总成绩 10%</a:t>
            </a:r>
            <a:r>
              <a:rPr lang="zh-CN" altLang="en-US" sz="3200" dirty="0" smtClean="0">
                <a:latin typeface="+mn-ea"/>
                <a:ea typeface="+mn-ea"/>
              </a:rPr>
              <a:t>。</a:t>
            </a:r>
            <a:endParaRPr lang="en-US" altLang="zh-CN" sz="3200" dirty="0" smtClean="0">
              <a:latin typeface="+mn-ea"/>
              <a:ea typeface="+mn-ea"/>
            </a:endParaRPr>
          </a:p>
          <a:p>
            <a:endParaRPr lang="en-US" altLang="zh-CN" sz="3200" dirty="0">
              <a:latin typeface="+mn-ea"/>
              <a:ea typeface="+mn-ea"/>
            </a:endParaRPr>
          </a:p>
          <a:p>
            <a:r>
              <a:rPr lang="zh-CN" altLang="en-US" sz="3200" dirty="0" smtClean="0">
                <a:latin typeface="+mn-ea"/>
                <a:ea typeface="+mn-ea"/>
              </a:rPr>
              <a:t>学生</a:t>
            </a:r>
            <a:r>
              <a:rPr lang="zh-CN" altLang="en-US" sz="3200" dirty="0">
                <a:latin typeface="+mn-ea"/>
                <a:ea typeface="+mn-ea"/>
              </a:rPr>
              <a:t>提交答卷由系统自动评阅给予成绩。</a:t>
            </a:r>
          </a:p>
          <a:p>
            <a:r>
              <a:rPr lang="zh-CN" altLang="en-US" sz="3200" dirty="0">
                <a:latin typeface="+mn-ea"/>
                <a:ea typeface="+mn-ea"/>
              </a:rPr>
              <a:t> </a:t>
            </a:r>
            <a:endParaRPr lang="en-US" altLang="zh-CN" sz="3200" dirty="0">
              <a:latin typeface="+mn-ea"/>
              <a:ea typeface="+mn-ea"/>
            </a:endParaRPr>
          </a:p>
          <a:p>
            <a:r>
              <a:rPr lang="zh-CN" altLang="en-US" sz="3200" dirty="0">
                <a:latin typeface="+mn-ea"/>
                <a:ea typeface="+mn-ea"/>
              </a:rPr>
              <a:t>客观题</a:t>
            </a:r>
            <a:r>
              <a:rPr lang="zh-CN" altLang="en-US" sz="3200" dirty="0">
                <a:latin typeface="+mn-ea"/>
                <a:ea typeface="+mn-ea"/>
              </a:rPr>
              <a:t>：</a:t>
            </a:r>
            <a:r>
              <a:rPr lang="en-US" altLang="zh-CN" sz="3200" dirty="0">
                <a:latin typeface="+mn-ea"/>
                <a:ea typeface="+mn-ea"/>
              </a:rPr>
              <a:t>3</a:t>
            </a:r>
            <a:r>
              <a:rPr lang="zh-CN" altLang="en-US" sz="3200" dirty="0">
                <a:latin typeface="+mn-ea"/>
                <a:ea typeface="+mn-ea"/>
              </a:rPr>
              <a:t>分*</a:t>
            </a:r>
            <a:r>
              <a:rPr lang="en-US" altLang="zh-CN" sz="3200" dirty="0">
                <a:latin typeface="+mn-ea"/>
                <a:ea typeface="+mn-ea"/>
              </a:rPr>
              <a:t>30</a:t>
            </a:r>
            <a:r>
              <a:rPr lang="zh-CN" altLang="en-US" sz="3200" dirty="0">
                <a:latin typeface="+mn-ea"/>
                <a:ea typeface="+mn-ea"/>
              </a:rPr>
              <a:t>题</a:t>
            </a:r>
            <a:r>
              <a:rPr lang="en-US" altLang="zh-CN" sz="3200" dirty="0">
                <a:latin typeface="+mn-ea"/>
                <a:ea typeface="+mn-ea"/>
              </a:rPr>
              <a:t>=90</a:t>
            </a:r>
            <a:r>
              <a:rPr lang="zh-CN" altLang="en-US" sz="3200" dirty="0">
                <a:latin typeface="+mn-ea"/>
                <a:ea typeface="+mn-ea"/>
              </a:rPr>
              <a:t>分 主观题：</a:t>
            </a:r>
            <a:r>
              <a:rPr lang="en-US" altLang="zh-CN" sz="3200" dirty="0">
                <a:latin typeface="+mn-ea"/>
                <a:ea typeface="+mn-ea"/>
              </a:rPr>
              <a:t>10</a:t>
            </a:r>
            <a:r>
              <a:rPr lang="zh-CN" altLang="en-US" sz="3200" dirty="0">
                <a:latin typeface="+mn-ea"/>
                <a:ea typeface="+mn-ea"/>
              </a:rPr>
              <a:t>分*</a:t>
            </a:r>
            <a:r>
              <a:rPr lang="en-US" altLang="zh-CN" sz="3200" dirty="0">
                <a:latin typeface="+mn-ea"/>
                <a:ea typeface="+mn-ea"/>
              </a:rPr>
              <a:t>1</a:t>
            </a:r>
            <a:r>
              <a:rPr lang="zh-CN" altLang="en-US" sz="3200" dirty="0">
                <a:latin typeface="+mn-ea"/>
                <a:ea typeface="+mn-ea"/>
              </a:rPr>
              <a:t>题</a:t>
            </a:r>
            <a:r>
              <a:rPr lang="en-US" altLang="zh-CN" sz="3200" dirty="0">
                <a:latin typeface="+mn-ea"/>
                <a:ea typeface="+mn-ea"/>
              </a:rPr>
              <a:t>=10</a:t>
            </a:r>
            <a:r>
              <a:rPr lang="zh-CN" altLang="en-US" sz="3200" dirty="0">
                <a:latin typeface="+mn-ea"/>
                <a:ea typeface="+mn-ea"/>
              </a:rPr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1748040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529D2-AE0D-431C-AA44-5ECB69A0E063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27448" y="1820495"/>
            <a:ext cx="950505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32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zh-CN" altLang="zh-CN" sz="32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本</a:t>
            </a:r>
            <a:r>
              <a:rPr lang="zh-CN" altLang="zh-CN" sz="3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课程实际实施贯穿整个学期，不局限于以上授课方式。学院将通过大四后时代交流会，考研、免研、升学、就业分类小型沙龙，学院各学科实验室交流参观，导师见面会，模拟面试，重点用人单位参观、实习等方式开展就业指导工作。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49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529D2-AE0D-431C-AA44-5ECB69A0E063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75904" y="941858"/>
            <a:ext cx="1059896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36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●</a:t>
            </a:r>
            <a:r>
              <a:rPr lang="zh-CN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推荐继续使用吉讯大学生职业测评与规划系统（辅助测评系统）</a:t>
            </a:r>
            <a:endParaRPr lang="zh-CN" altLang="zh-CN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学生测评网址：</a:t>
            </a:r>
            <a:r>
              <a:rPr lang="en-US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http://jybseu.careersky.cn/jixun/</a:t>
            </a:r>
            <a:r>
              <a:rPr lang="zh-CN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学生登录账号：学号（例：</a:t>
            </a:r>
            <a:r>
              <a:rPr lang="en-US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22017101</a:t>
            </a:r>
            <a:r>
              <a:rPr lang="zh-CN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），初始密码：</a:t>
            </a:r>
            <a:r>
              <a:rPr lang="en-US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111111</a:t>
            </a:r>
            <a:r>
              <a:rPr lang="zh-CN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。登录后及时修改密码，填写个人信息，关联所在班级。</a:t>
            </a:r>
            <a:endParaRPr lang="zh-CN" altLang="zh-CN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3480317"/>
            <a:ext cx="5190201" cy="324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9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529D2-AE0D-431C-AA44-5ECB69A0E063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71464" y="1268760"/>
            <a:ext cx="92170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 smtClean="0"/>
              <a:t>补充内容：</a:t>
            </a:r>
            <a:endParaRPr lang="en-US" altLang="zh-CN" sz="3600" dirty="0" smtClean="0"/>
          </a:p>
          <a:p>
            <a:pPr>
              <a:lnSpc>
                <a:spcPct val="150000"/>
              </a:lnSpc>
            </a:pPr>
            <a:r>
              <a:rPr lang="zh-CN" altLang="en-US" sz="3600" dirty="0" smtClean="0"/>
              <a:t>学院就业质量报告解读</a:t>
            </a:r>
            <a:endParaRPr lang="en-US" altLang="zh-CN" sz="3600" dirty="0" smtClean="0"/>
          </a:p>
          <a:p>
            <a:pPr>
              <a:lnSpc>
                <a:spcPct val="150000"/>
              </a:lnSpc>
            </a:pPr>
            <a:r>
              <a:rPr lang="zh-CN" altLang="en-US" sz="3600" dirty="0" smtClean="0"/>
              <a:t>就业、考研、保研、出国情况介绍</a:t>
            </a:r>
            <a:endParaRPr lang="en-US" altLang="zh-CN" sz="3600" dirty="0" smtClean="0"/>
          </a:p>
          <a:p>
            <a:pPr>
              <a:lnSpc>
                <a:spcPct val="150000"/>
              </a:lnSpc>
            </a:pPr>
            <a:r>
              <a:rPr lang="zh-CN" altLang="en-US" sz="3600" dirty="0" smtClean="0"/>
              <a:t>就业形势及前景</a:t>
            </a:r>
            <a:endParaRPr lang="en-US" altLang="zh-CN" sz="3600" dirty="0" smtClean="0"/>
          </a:p>
          <a:p>
            <a:pPr>
              <a:lnSpc>
                <a:spcPct val="150000"/>
              </a:lnSpc>
            </a:pPr>
            <a:r>
              <a:rPr lang="zh-CN" altLang="en-US" sz="3600" dirty="0" smtClean="0"/>
              <a:t>国家的就业政策及就业流程</a:t>
            </a:r>
            <a:endParaRPr lang="en-US" altLang="zh-CN" sz="3600" dirty="0" smtClean="0"/>
          </a:p>
          <a:p>
            <a:pPr>
              <a:lnSpc>
                <a:spcPct val="150000"/>
              </a:lnSpc>
            </a:pPr>
            <a:r>
              <a:rPr lang="zh-CN" altLang="en-US" sz="3600" dirty="0" smtClean="0"/>
              <a:t>其他（大家可以</a:t>
            </a:r>
            <a:r>
              <a:rPr lang="en-US" altLang="zh-CN" sz="3600" dirty="0" err="1" smtClean="0"/>
              <a:t>qq</a:t>
            </a:r>
            <a:r>
              <a:rPr lang="zh-CN" altLang="en-US" sz="3600" dirty="0" smtClean="0"/>
              <a:t>给我提建议）</a:t>
            </a:r>
            <a:endParaRPr lang="en-US" altLang="zh-CN" sz="3600" dirty="0" smtClean="0"/>
          </a:p>
        </p:txBody>
      </p:sp>
    </p:spTree>
    <p:extLst>
      <p:ext uri="{BB962C8B-B14F-4D97-AF65-F5344CB8AC3E}">
        <p14:creationId xmlns:p14="http://schemas.microsoft.com/office/powerpoint/2010/main" val="206687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2005616753267208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520" y="5262462"/>
            <a:ext cx="1755775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263352" y="908720"/>
            <a:ext cx="11017224" cy="585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22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0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6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9pPr>
          </a:lstStyle>
          <a:p>
            <a:pPr latinLnBrk="0">
              <a:lnSpc>
                <a:spcPct val="130000"/>
              </a:lnSpc>
              <a:spcBef>
                <a:spcPct val="0"/>
              </a:spcBef>
              <a:buClr>
                <a:srgbClr val="FF00FF"/>
              </a:buClr>
              <a:buSzPct val="80000"/>
              <a:buFont typeface="Wingdings" panose="05000000000000000000" pitchFamily="2" charset="2"/>
              <a:buChar char="n"/>
            </a:pPr>
            <a:r>
              <a:rPr kumimoji="0" lang="zh-CN" altLang="en-US" sz="3200" b="1" dirty="0" smtClean="0">
                <a:solidFill>
                  <a:schemeClr val="tx1"/>
                </a:solidFill>
                <a:latin typeface="+mn-ea"/>
                <a:ea typeface="+mn-ea"/>
              </a:rPr>
              <a:t>关注</a:t>
            </a:r>
            <a:r>
              <a:rPr kumimoji="0" lang="zh-CN" altLang="en-US" sz="3200" b="1" dirty="0">
                <a:solidFill>
                  <a:schemeClr val="tx1"/>
                </a:solidFill>
                <a:latin typeface="+mn-ea"/>
                <a:ea typeface="+mn-ea"/>
              </a:rPr>
              <a:t>就业信息及招聘会</a:t>
            </a:r>
          </a:p>
          <a:p>
            <a:pPr latinLnBrk="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+mn-ea"/>
                <a:ea typeface="+mn-ea"/>
              </a:rPr>
              <a:t>    学校就业网址：</a:t>
            </a:r>
            <a:r>
              <a:rPr lang="en-US" altLang="zh-CN" sz="3200" b="1" dirty="0">
                <a:solidFill>
                  <a:schemeClr val="tx1"/>
                </a:solidFill>
                <a:latin typeface="+mn-ea"/>
                <a:ea typeface="+mn-ea"/>
                <a:hlinkClick r:id="rId4"/>
              </a:rPr>
              <a:t>http://</a:t>
            </a:r>
            <a:r>
              <a:rPr lang="en-US" altLang="zh-CN" sz="3200" b="1" dirty="0" smtClean="0">
                <a:solidFill>
                  <a:schemeClr val="tx1"/>
                </a:solidFill>
                <a:latin typeface="+mn-ea"/>
                <a:ea typeface="+mn-ea"/>
                <a:hlinkClick r:id="rId4"/>
              </a:rPr>
              <a:t>jy.seu.edu.cn</a:t>
            </a:r>
            <a:endParaRPr lang="en-US" altLang="zh-CN" sz="32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latinLnBrk="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3200" b="1" dirty="0" smtClean="0">
                <a:solidFill>
                  <a:schemeClr val="tx1"/>
                </a:solidFill>
                <a:latin typeface="+mn-ea"/>
                <a:ea typeface="+mn-ea"/>
              </a:rPr>
              <a:t>    就业指导中心微信号、智联招聘、</a:t>
            </a:r>
            <a:r>
              <a:rPr lang="en-US" altLang="zh-CN" sz="3200" b="1" dirty="0" smtClean="0">
                <a:solidFill>
                  <a:schemeClr val="tx1"/>
                </a:solidFill>
                <a:latin typeface="+mn-ea"/>
                <a:ea typeface="+mn-ea"/>
              </a:rPr>
              <a:t>51job</a:t>
            </a:r>
            <a:r>
              <a:rPr lang="zh-CN" altLang="en-US" sz="3200" b="1" dirty="0" smtClean="0">
                <a:solidFill>
                  <a:schemeClr val="tx1"/>
                </a:solidFill>
                <a:latin typeface="+mn-ea"/>
                <a:ea typeface="+mn-ea"/>
              </a:rPr>
              <a:t>等公众号、关注的单位公众号。</a:t>
            </a:r>
            <a:endParaRPr lang="en-US" altLang="zh-CN" sz="32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latinLnBrk="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tx1"/>
                </a:solidFill>
                <a:latin typeface="+mn-ea"/>
                <a:ea typeface="+mn-ea"/>
              </a:rPr>
              <a:t>    </a:t>
            </a:r>
            <a:r>
              <a:rPr lang="zh-CN" altLang="en-US" sz="3200" b="1" dirty="0">
                <a:solidFill>
                  <a:schemeClr val="tx1"/>
                </a:solidFill>
                <a:latin typeface="+mn-ea"/>
                <a:ea typeface="+mn-ea"/>
              </a:rPr>
              <a:t>学院就业信息的公布有几种途径：        </a:t>
            </a:r>
            <a:endParaRPr lang="en-US" altLang="zh-CN" sz="32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latinLnBrk="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tx1"/>
                </a:solidFill>
                <a:latin typeface="+mn-ea"/>
                <a:ea typeface="+mn-ea"/>
              </a:rPr>
              <a:t>       </a:t>
            </a:r>
            <a:r>
              <a:rPr lang="en-US" altLang="zh-CN" sz="3200" b="1" dirty="0" smtClean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en-US" altLang="zh-CN" sz="3200" b="1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zh-CN" altLang="en-US" sz="3200" b="1" dirty="0" smtClean="0">
                <a:solidFill>
                  <a:schemeClr val="tx1"/>
                </a:solidFill>
                <a:latin typeface="+mn-ea"/>
                <a:ea typeface="+mn-ea"/>
              </a:rPr>
              <a:t>学</a:t>
            </a:r>
            <a:r>
              <a:rPr lang="zh-CN" altLang="en-US" sz="3200" b="1" dirty="0">
                <a:solidFill>
                  <a:schemeClr val="tx1"/>
                </a:solidFill>
                <a:latin typeface="+mn-ea"/>
                <a:ea typeface="+mn-ea"/>
              </a:rPr>
              <a:t>办信息栏 </a:t>
            </a:r>
            <a:r>
              <a:rPr lang="en-US" altLang="zh-CN" sz="3200" b="1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zh-CN" altLang="en-US" sz="3200" b="1" dirty="0">
                <a:solidFill>
                  <a:schemeClr val="tx1"/>
                </a:solidFill>
                <a:latin typeface="+mn-ea"/>
                <a:ea typeface="+mn-ea"/>
              </a:rPr>
              <a:t>中心楼</a:t>
            </a:r>
            <a:r>
              <a:rPr lang="en-US" altLang="zh-CN" sz="3200" b="1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lang="zh-CN" altLang="en-US" sz="3200" b="1" dirty="0">
                <a:solidFill>
                  <a:schemeClr val="tx1"/>
                </a:solidFill>
                <a:latin typeface="+mn-ea"/>
                <a:ea typeface="+mn-ea"/>
              </a:rPr>
              <a:t>楼）</a:t>
            </a:r>
          </a:p>
          <a:p>
            <a:pPr latinLnBrk="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+mn-ea"/>
                <a:ea typeface="+mn-ea"/>
              </a:rPr>
              <a:t>       </a:t>
            </a:r>
            <a:r>
              <a:rPr lang="en-US" altLang="zh-CN" sz="3200" b="1" dirty="0" smtClean="0">
                <a:solidFill>
                  <a:schemeClr val="tx1"/>
                </a:solidFill>
                <a:latin typeface="+mn-ea"/>
                <a:ea typeface="+mn-ea"/>
              </a:rPr>
              <a:t>2.</a:t>
            </a:r>
            <a:r>
              <a:rPr lang="zh-CN" altLang="en-US" sz="3200" b="1" dirty="0" smtClean="0">
                <a:solidFill>
                  <a:schemeClr val="tx1"/>
                </a:solidFill>
                <a:latin typeface="+mn-ea"/>
                <a:ea typeface="+mn-ea"/>
              </a:rPr>
              <a:t>学院</a:t>
            </a:r>
            <a:r>
              <a:rPr lang="zh-CN" altLang="en-US" sz="3200" b="1" dirty="0">
                <a:solidFill>
                  <a:schemeClr val="tx1"/>
                </a:solidFill>
                <a:latin typeface="+mn-ea"/>
                <a:ea typeface="+mn-ea"/>
              </a:rPr>
              <a:t>网站</a:t>
            </a:r>
            <a:endParaRPr lang="en-US" altLang="zh-CN" sz="32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latinLnBrk="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tx1"/>
                </a:solidFill>
                <a:latin typeface="+mn-ea"/>
                <a:ea typeface="+mn-ea"/>
              </a:rPr>
              <a:t>       </a:t>
            </a:r>
            <a:r>
              <a:rPr lang="en-US" altLang="zh-CN" sz="3200" b="1" dirty="0" smtClean="0">
                <a:solidFill>
                  <a:schemeClr val="tx1"/>
                </a:solidFill>
                <a:latin typeface="+mn-ea"/>
                <a:ea typeface="+mn-ea"/>
              </a:rPr>
              <a:t>3.QQ</a:t>
            </a:r>
            <a:r>
              <a:rPr lang="zh-CN" altLang="en-US" sz="3200" b="1" dirty="0">
                <a:solidFill>
                  <a:schemeClr val="tx1"/>
                </a:solidFill>
                <a:latin typeface="+mn-ea"/>
                <a:ea typeface="+mn-ea"/>
              </a:rPr>
              <a:t>群通知</a:t>
            </a:r>
            <a:endParaRPr lang="en-US" altLang="zh-CN" sz="32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latinLnBrk="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tx1"/>
                </a:solidFill>
                <a:latin typeface="+mn-ea"/>
                <a:ea typeface="+mn-ea"/>
              </a:rPr>
              <a:t>       </a:t>
            </a:r>
            <a:r>
              <a:rPr lang="en-US" altLang="zh-CN" sz="3200" b="1" dirty="0" smtClean="0">
                <a:solidFill>
                  <a:schemeClr val="tx1"/>
                </a:solidFill>
                <a:latin typeface="+mn-ea"/>
                <a:ea typeface="+mn-ea"/>
              </a:rPr>
              <a:t>4.</a:t>
            </a:r>
            <a:r>
              <a:rPr lang="zh-CN" altLang="en-US" sz="3200" b="1" dirty="0" smtClean="0">
                <a:solidFill>
                  <a:schemeClr val="tx1"/>
                </a:solidFill>
                <a:latin typeface="+mn-ea"/>
                <a:ea typeface="+mn-ea"/>
              </a:rPr>
              <a:t>班干部</a:t>
            </a:r>
            <a:r>
              <a:rPr lang="zh-CN" altLang="en-US" sz="3200" b="1" dirty="0">
                <a:solidFill>
                  <a:schemeClr val="tx1"/>
                </a:solidFill>
                <a:latin typeface="+mn-ea"/>
                <a:ea typeface="+mn-ea"/>
              </a:rPr>
              <a:t>和同学</a:t>
            </a:r>
            <a:r>
              <a:rPr lang="zh-CN" altLang="en-US" sz="3200" b="1" dirty="0" smtClean="0">
                <a:solidFill>
                  <a:schemeClr val="tx1"/>
                </a:solidFill>
                <a:latin typeface="+mn-ea"/>
                <a:ea typeface="+mn-ea"/>
              </a:rPr>
              <a:t>通知</a:t>
            </a:r>
            <a:endParaRPr lang="zh-CN" altLang="en-US" sz="32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2977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20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529D2-AE0D-431C-AA44-5ECB69A0E063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3" y="836712"/>
            <a:ext cx="1127363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6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" y="2405"/>
            <a:ext cx="12177537" cy="6853471"/>
          </a:xfrm>
          <a:prstGeom prst="rect">
            <a:avLst/>
          </a:prstGeom>
        </p:spPr>
      </p:pic>
      <p:sp>
        <p:nvSpPr>
          <p:cNvPr id="4098" name="灯片编号占位符 15"/>
          <p:cNvSpPr>
            <a:spLocks noGrp="1" noChangeArrowheads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DF05F2-4B94-43BA-A379-CEED8DEFE9AE}" type="slidenum">
              <a:rPr lang="zh-CN" altLang="en-US" sz="1200">
                <a:solidFill>
                  <a:srgbClr val="898989"/>
                </a:solidFill>
              </a:rPr>
              <a:t>19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95800" y="2636912"/>
            <a:ext cx="417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271465" y="5377727"/>
            <a:ext cx="9921519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lgDashDotDot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22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0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6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Aft>
                <a:spcPct val="20000"/>
              </a:spcAft>
              <a:buClr>
                <a:srgbClr val="00FF00"/>
              </a:buClr>
              <a:buSzPct val="120000"/>
              <a:buFont typeface="Wingdings" panose="05000000000000000000" pitchFamily="2" charset="2"/>
              <a:buChar char="B"/>
            </a:pPr>
            <a:r>
              <a:rPr lang="zh-CN" altLang="en-US" sz="3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疫情之下，不容</a:t>
            </a:r>
            <a:r>
              <a:rPr lang="zh-CN" altLang="en-US" sz="3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乐观的就业现实，如何应对？</a:t>
            </a:r>
          </a:p>
        </p:txBody>
      </p:sp>
      <p:sp>
        <p:nvSpPr>
          <p:cNvPr id="4099" name="Rectangle 8"/>
          <p:cNvSpPr>
            <a:spLocks noGrp="1" noChangeArrowheads="1"/>
          </p:cNvSpPr>
          <p:nvPr>
            <p:ph type="title"/>
          </p:nvPr>
        </p:nvSpPr>
        <p:spPr>
          <a:xfrm>
            <a:off x="-82104" y="775705"/>
            <a:ext cx="11480800" cy="990600"/>
          </a:xfrm>
        </p:spPr>
        <p:txBody>
          <a:bodyPr/>
          <a:lstStyle/>
          <a:p>
            <a:pPr algn="ctr" eaLnBrk="1" hangingPunct="1"/>
            <a:r>
              <a:rPr lang="zh-CN" altLang="en-US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写在前面的话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271464" y="2144706"/>
            <a:ext cx="9921519" cy="1068270"/>
          </a:xfrm>
          <a:noFill/>
        </p:spPr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  <a:buClr>
                <a:srgbClr val="00FF00"/>
              </a:buClr>
              <a:buSzPct val="120000"/>
              <a:buFont typeface="Wingdings" panose="05000000000000000000" pitchFamily="2" charset="2"/>
              <a:buChar char="G"/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大学三年，“毕业”已非久远，你准备好了吗？</a:t>
            </a: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271465" y="3695187"/>
            <a:ext cx="950505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22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0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6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Clr>
                <a:srgbClr val="00FF00"/>
              </a:buClr>
              <a:buSzPct val="120000"/>
              <a:buFont typeface="Wingdings" panose="05000000000000000000" pitchFamily="2" charset="2"/>
              <a:buChar char="A"/>
            </a:pPr>
            <a:r>
              <a:rPr lang="zh-CN" altLang="en-US" sz="3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面对出国、考研、创业、就业等人生选项，你如何抉择？</a:t>
            </a:r>
          </a:p>
        </p:txBody>
      </p:sp>
    </p:spTree>
    <p:extLst>
      <p:ext uri="{BB962C8B-B14F-4D97-AF65-F5344CB8AC3E}">
        <p14:creationId xmlns:p14="http://schemas.microsoft.com/office/powerpoint/2010/main" val="354553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1000"/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1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build="allAtOnce"/>
      <p:bldP spid="102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Rot="1" noChangeArrowheads="1"/>
          </p:cNvSpPr>
          <p:nvPr/>
        </p:nvSpPr>
        <p:spPr bwMode="auto">
          <a:xfrm>
            <a:off x="4871864" y="729612"/>
            <a:ext cx="2304256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lgDashDotDot"/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2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0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6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9pPr>
          </a:lstStyle>
          <a:p>
            <a:pPr eaLnBrk="1" latinLnBrk="0" hangingPunct="1">
              <a:lnSpc>
                <a:spcPct val="130000"/>
              </a:lnSpc>
              <a:spcBef>
                <a:spcPct val="5000"/>
              </a:spcBef>
              <a:buFontTx/>
              <a:buNone/>
            </a:pPr>
            <a:r>
              <a:rPr lang="zh-CN" altLang="zh-CN" sz="4000" b="1" dirty="0" smtClean="0">
                <a:solidFill>
                  <a:srgbClr val="4C1B4D"/>
                </a:solidFill>
                <a:latin typeface="+mn-ea"/>
                <a:ea typeface="+mn-ea"/>
              </a:rPr>
              <a:t>开课说明</a:t>
            </a:r>
            <a:endParaRPr kumimoji="0" lang="zh-CN" altLang="en-US" sz="4000" b="1" dirty="0">
              <a:solidFill>
                <a:srgbClr val="4C1B4D"/>
              </a:solidFill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5100" y="1700808"/>
            <a:ext cx="11280576" cy="457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3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32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本课程是东南大学本科三</a:t>
            </a:r>
            <a:r>
              <a:rPr lang="zh-CN" altLang="zh-CN" sz="3200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年级一</a:t>
            </a:r>
            <a:r>
              <a:rPr lang="zh-CN" altLang="zh-CN" sz="32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门公共</a:t>
            </a:r>
            <a:r>
              <a:rPr lang="zh-CN" altLang="zh-CN" sz="3200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必修课</a:t>
            </a:r>
            <a:r>
              <a:rPr lang="zh-CN" altLang="en-US" sz="32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</a:t>
            </a:r>
            <a:r>
              <a:rPr lang="zh-CN" altLang="zh-CN" sz="3200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共</a:t>
            </a:r>
            <a:r>
              <a:rPr lang="en-US" altLang="zh-CN" sz="3200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32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8 </a:t>
            </a:r>
            <a:r>
              <a:rPr lang="zh-CN" altLang="zh-CN" sz="32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周，</a:t>
            </a:r>
            <a:r>
              <a:rPr lang="en-US" altLang="zh-CN" sz="32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16 </a:t>
            </a:r>
            <a:r>
              <a:rPr lang="zh-CN" altLang="zh-CN" sz="3200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学时</a:t>
            </a:r>
            <a:r>
              <a:rPr lang="zh-CN" altLang="en-US" sz="3200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，</a:t>
            </a:r>
            <a:r>
              <a:rPr lang="en-US" altLang="zh-CN" sz="3200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0.5</a:t>
            </a:r>
            <a:r>
              <a:rPr lang="zh-CN" altLang="en-US" sz="3200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学分。</a:t>
            </a:r>
            <a:endParaRPr lang="zh-CN" altLang="zh-CN" sz="2400" b="1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3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3200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教学</a:t>
            </a:r>
            <a:r>
              <a:rPr lang="zh-CN" altLang="zh-CN" sz="32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目的：引领学生树立高远的职业理想，确立正确的择业价值观，</a:t>
            </a:r>
            <a:r>
              <a:rPr lang="zh-CN" altLang="zh-CN" sz="3200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帮助学生</a:t>
            </a:r>
            <a:r>
              <a:rPr lang="zh-CN" altLang="zh-CN" sz="32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了解国家重大发展战略、国家重点行业单位人才需求，熟悉专业和行业发展趋势，培养创业意识，增强法律素养，指导学生进行职业探索和能力分析，学习求职实战技能，提升学生就业竞争力，帮助学生高质量就业。</a:t>
            </a:r>
            <a:endParaRPr lang="zh-CN" altLang="zh-CN" sz="2400" b="1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29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529D2-AE0D-431C-AA44-5ECB69A0E063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36" y="2035558"/>
            <a:ext cx="7776864" cy="3323723"/>
          </a:xfrm>
          <a:prstGeom prst="rect">
            <a:avLst/>
          </a:prstGeom>
        </p:spPr>
      </p:pic>
      <p:sp>
        <p:nvSpPr>
          <p:cNvPr id="4" name="Rectangle 4"/>
          <p:cNvSpPr>
            <a:spLocks noRot="1" noChangeArrowheads="1"/>
          </p:cNvSpPr>
          <p:nvPr/>
        </p:nvSpPr>
        <p:spPr bwMode="auto">
          <a:xfrm>
            <a:off x="4057080" y="918856"/>
            <a:ext cx="468052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lgDashDotDot"/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2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0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6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9pPr>
          </a:lstStyle>
          <a:p>
            <a:pPr eaLnBrk="1" latinLnBrk="0" hangingPunct="1">
              <a:lnSpc>
                <a:spcPct val="130000"/>
              </a:lnSpc>
              <a:spcBef>
                <a:spcPct val="5000"/>
              </a:spcBef>
              <a:buFontTx/>
              <a:buNone/>
            </a:pPr>
            <a:r>
              <a:rPr kumimoji="0" lang="zh-CN" altLang="en-US" sz="4000" b="1" dirty="0" smtClean="0">
                <a:solidFill>
                  <a:srgbClr val="4C1B4D"/>
                </a:solidFill>
                <a:latin typeface="+mn-ea"/>
                <a:ea typeface="+mn-ea"/>
              </a:rPr>
              <a:t>原课程计划</a:t>
            </a:r>
            <a:endParaRPr kumimoji="0" lang="zh-CN" altLang="en-US" sz="4000" b="1" dirty="0">
              <a:solidFill>
                <a:srgbClr val="4C1B4D"/>
              </a:solidFill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5480" y="5517232"/>
            <a:ext cx="943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3</a:t>
            </a:r>
            <a:r>
              <a:rPr lang="zh-CN" altLang="en-US" sz="2800" dirty="0" smtClean="0"/>
              <a:t>次实践环节：</a:t>
            </a:r>
            <a:r>
              <a:rPr lang="en-US" altLang="zh-CN" sz="2800" dirty="0" smtClean="0"/>
              <a:t>HR</a:t>
            </a:r>
            <a:r>
              <a:rPr lang="zh-CN" altLang="en-US" sz="2800" dirty="0" smtClean="0"/>
              <a:t>进课堂、师兄师姐工作分享、走进职场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7975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529D2-AE0D-431C-AA44-5ECB69A0E063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35100" y="1340768"/>
            <a:ext cx="109473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4000" b="1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●</a:t>
            </a:r>
            <a:r>
              <a:rPr lang="zh-CN" altLang="zh-CN" sz="32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因新型冠状病毒肺炎（</a:t>
            </a:r>
            <a:r>
              <a:rPr lang="en-US" altLang="zh-CN" sz="32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COVID-19</a:t>
            </a:r>
            <a:r>
              <a:rPr lang="zh-CN" altLang="zh-CN" sz="32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）疫情防控需要，根据学校教学要求，启用《就业导论》线上教学预案。教学计划按线上教学</a:t>
            </a:r>
            <a:r>
              <a:rPr lang="en-US" altLang="zh-CN" sz="32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16 </a:t>
            </a:r>
            <a:r>
              <a:rPr lang="zh-CN" altLang="zh-CN" sz="32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学时设计，疫情一旦解除即刻转为线下授课，并相应调整线下教学方案和计划</a:t>
            </a:r>
            <a:r>
              <a:rPr lang="zh-CN" altLang="zh-CN" sz="3200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  <a:endParaRPr lang="en-US" altLang="zh-CN" sz="3200" b="1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altLang="zh-CN" sz="3200" b="1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zh-CN" altLang="en-US" sz="3200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联系方式：</a:t>
            </a:r>
            <a:endParaRPr lang="en-US" altLang="zh-CN" sz="3200" b="1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CN" sz="3200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QQ </a:t>
            </a:r>
            <a:r>
              <a:rPr lang="zh-CN" altLang="zh-CN" sz="32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交流</a:t>
            </a:r>
            <a:r>
              <a:rPr lang="zh-CN" altLang="zh-CN" sz="3200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群</a:t>
            </a:r>
            <a:r>
              <a:rPr lang="en-US" altLang="zh-CN" sz="3200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476527629</a:t>
            </a:r>
            <a:r>
              <a:rPr lang="zh-CN" altLang="en-US" sz="3200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，</a:t>
            </a:r>
            <a:r>
              <a:rPr lang="en-US" altLang="zh-CN" sz="3200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348140074@qq.com,18651623949</a:t>
            </a:r>
            <a:endParaRPr lang="zh-CN" altLang="zh-CN" sz="3200" b="1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zh-CN" altLang="zh-CN" sz="2400" b="1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32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529D2-AE0D-431C-AA44-5ECB69A0E063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9" name="Rectangle 4"/>
          <p:cNvSpPr>
            <a:spLocks noRot="1" noChangeArrowheads="1"/>
          </p:cNvSpPr>
          <p:nvPr/>
        </p:nvSpPr>
        <p:spPr bwMode="auto">
          <a:xfrm>
            <a:off x="4871864" y="729612"/>
            <a:ext cx="2304256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lgDashDotDot"/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2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0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6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9pPr>
          </a:lstStyle>
          <a:p>
            <a:pPr eaLnBrk="1" latinLnBrk="0" hangingPunct="1">
              <a:lnSpc>
                <a:spcPct val="130000"/>
              </a:lnSpc>
              <a:spcBef>
                <a:spcPct val="5000"/>
              </a:spcBef>
              <a:buFontTx/>
              <a:buNone/>
            </a:pPr>
            <a:r>
              <a:rPr kumimoji="0" lang="zh-CN" altLang="en-US" sz="4000" b="1" dirty="0" smtClean="0">
                <a:solidFill>
                  <a:srgbClr val="4C1B4D"/>
                </a:solidFill>
                <a:latin typeface="+mn-ea"/>
                <a:ea typeface="+mn-ea"/>
              </a:rPr>
              <a:t>学习方式</a:t>
            </a:r>
            <a:endParaRPr kumimoji="0" lang="zh-CN" altLang="en-US" sz="4000" b="1" dirty="0">
              <a:solidFill>
                <a:srgbClr val="4C1B4D"/>
              </a:solidFill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2926" y="1617187"/>
            <a:ext cx="1077652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3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请各位同学及时登陆东南大学就创业直播</a:t>
            </a:r>
            <a:r>
              <a:rPr lang="zh-CN" altLang="zh-CN" sz="28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平台</a:t>
            </a:r>
            <a:endParaRPr lang="zh-CN" altLang="zh-CN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3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网址：</a:t>
            </a:r>
            <a:r>
              <a:rPr lang="en-US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http://seu.wnssedu.com/</a:t>
            </a:r>
            <a:endParaRPr lang="zh-CN" altLang="zh-CN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3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学生登录账号：</a:t>
            </a:r>
            <a:r>
              <a:rPr lang="en-US" altLang="zh-CN" sz="28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seu</a:t>
            </a:r>
            <a:r>
              <a:rPr lang="en-US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zh-CN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一卡通号（如</a:t>
            </a:r>
            <a:r>
              <a:rPr lang="en-US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seu213171234</a:t>
            </a:r>
            <a:r>
              <a:rPr lang="zh-CN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），</a:t>
            </a:r>
            <a:endParaRPr lang="zh-CN" altLang="zh-CN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3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初始密码：</a:t>
            </a:r>
            <a:r>
              <a:rPr lang="en-US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123456</a:t>
            </a:r>
            <a:r>
              <a:rPr lang="zh-CN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。请登陆后及时修改密码。</a:t>
            </a:r>
            <a:endParaRPr lang="zh-CN" altLang="zh-CN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3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同时，请扫描下方公众号二维码，关注微信公众</a:t>
            </a:r>
            <a:r>
              <a:rPr lang="zh-CN" altLang="zh-CN" sz="28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号</a:t>
            </a:r>
            <a:r>
              <a:rPr lang="zh-CN" altLang="en-US" sz="28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并绑定账号。</a:t>
            </a:r>
            <a:endParaRPr lang="zh-CN" altLang="zh-CN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572787" y="4554222"/>
            <a:ext cx="2598778" cy="1846066"/>
          </a:xfrm>
          <a:prstGeom prst="rect">
            <a:avLst/>
          </a:prstGeom>
        </p:spPr>
      </p:pic>
      <p:pic>
        <p:nvPicPr>
          <p:cNvPr id="12" name="图片 11" descr="C:\Users\Administrator\AppData\Roaming\Tencent\Users\348140074\QQ\WinTemp\RichOle\ENDF@H15V8RQP__4~4SWR}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243" y="4679260"/>
            <a:ext cx="3400425" cy="175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62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529D2-AE0D-431C-AA44-5ECB69A0E063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Rectangle 4"/>
          <p:cNvSpPr>
            <a:spLocks noRot="1" noChangeArrowheads="1"/>
          </p:cNvSpPr>
          <p:nvPr/>
        </p:nvSpPr>
        <p:spPr bwMode="auto">
          <a:xfrm>
            <a:off x="4871864" y="729612"/>
            <a:ext cx="2304256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lgDashDotDot"/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2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0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6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9pPr>
          </a:lstStyle>
          <a:p>
            <a:pPr eaLnBrk="1" latinLnBrk="0" hangingPunct="1">
              <a:lnSpc>
                <a:spcPct val="130000"/>
              </a:lnSpc>
              <a:spcBef>
                <a:spcPct val="5000"/>
              </a:spcBef>
              <a:buFontTx/>
              <a:buNone/>
            </a:pPr>
            <a:r>
              <a:rPr kumimoji="0" lang="zh-CN" altLang="en-US" sz="4000" b="1" dirty="0" smtClean="0">
                <a:solidFill>
                  <a:srgbClr val="4C1B4D"/>
                </a:solidFill>
                <a:latin typeface="+mn-ea"/>
                <a:ea typeface="+mn-ea"/>
              </a:rPr>
              <a:t>平台介绍</a:t>
            </a:r>
            <a:endParaRPr kumimoji="0" lang="zh-CN" altLang="en-US" sz="4000" b="1" dirty="0">
              <a:solidFill>
                <a:srgbClr val="4C1B4D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55440" y="1700198"/>
            <a:ext cx="9257591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77800" lvl="1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登录</a:t>
            </a:r>
            <a:r>
              <a:rPr lang="en-US" altLang="zh-CN" sz="3200" b="1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lang="zh-CN" altLang="en-US" sz="3200" b="1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姓名</a:t>
            </a:r>
            <a:r>
              <a:rPr lang="en-US" altLang="zh-CN" sz="3200" b="1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---</a:t>
            </a:r>
            <a:r>
              <a:rPr lang="zh-CN" altLang="zh-CN" sz="3200" b="1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个人中心</a:t>
            </a:r>
            <a:endParaRPr lang="zh-CN" altLang="zh-CN" sz="3200" b="1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199456" y="2483527"/>
            <a:ext cx="8911277" cy="4075083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3282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529D2-AE0D-431C-AA44-5ECB69A0E063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Rectangle 4"/>
          <p:cNvSpPr>
            <a:spLocks noRot="1" noChangeArrowheads="1"/>
          </p:cNvSpPr>
          <p:nvPr/>
        </p:nvSpPr>
        <p:spPr bwMode="auto">
          <a:xfrm>
            <a:off x="3700897" y="812331"/>
            <a:ext cx="5328592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lgDashDotDot"/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2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0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6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9pPr>
          </a:lstStyle>
          <a:p>
            <a:pPr eaLnBrk="1" latinLnBrk="0" hangingPunct="1">
              <a:lnSpc>
                <a:spcPct val="130000"/>
              </a:lnSpc>
              <a:spcBef>
                <a:spcPct val="5000"/>
              </a:spcBef>
              <a:buFontTx/>
              <a:buNone/>
            </a:pPr>
            <a:r>
              <a:rPr kumimoji="0" lang="zh-CN" altLang="en-US" sz="4000" b="1" dirty="0" smtClean="0">
                <a:solidFill>
                  <a:srgbClr val="4C1B4D"/>
                </a:solidFill>
                <a:latin typeface="+mn-ea"/>
                <a:ea typeface="+mn-ea"/>
              </a:rPr>
              <a:t>教学</a:t>
            </a:r>
            <a:r>
              <a:rPr kumimoji="0" lang="zh-CN" altLang="en-US" sz="4000" b="1" dirty="0" smtClean="0">
                <a:solidFill>
                  <a:srgbClr val="4C1B4D"/>
                </a:solidFill>
                <a:latin typeface="+mn-ea"/>
                <a:ea typeface="+mn-ea"/>
              </a:rPr>
              <a:t>计划：课程成绩</a:t>
            </a:r>
            <a:endParaRPr kumimoji="0" lang="zh-CN" altLang="en-US" sz="4000" b="1" dirty="0">
              <a:solidFill>
                <a:srgbClr val="4C1B4D"/>
              </a:solidFill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9730" y="2060848"/>
            <a:ext cx="11270926" cy="3801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400" dirty="0"/>
              <a:t>1</a:t>
            </a:r>
            <a:r>
              <a:rPr lang="zh-CN" altLang="zh-CN" sz="3400" dirty="0"/>
              <a:t>、 学习在线课程。占总成绩</a:t>
            </a:r>
            <a:r>
              <a:rPr lang="en-US" altLang="zh-CN" sz="3400" dirty="0"/>
              <a:t> 30%</a:t>
            </a:r>
            <a:r>
              <a:rPr lang="zh-CN" altLang="zh-CN" sz="3400" dirty="0"/>
              <a:t>。由平台统计实际学习时长考核成绩</a:t>
            </a:r>
            <a:r>
              <a:rPr lang="zh-CN" altLang="zh-CN" sz="3400" dirty="0" smtClean="0"/>
              <a:t>。</a:t>
            </a:r>
            <a:endParaRPr lang="en-US" altLang="zh-CN" sz="3400" dirty="0" smtClean="0"/>
          </a:p>
          <a:p>
            <a:pPr>
              <a:lnSpc>
                <a:spcPct val="120000"/>
              </a:lnSpc>
            </a:pPr>
            <a:r>
              <a:rPr lang="en-US" altLang="zh-CN" sz="3400" dirty="0"/>
              <a:t>2</a:t>
            </a:r>
            <a:r>
              <a:rPr lang="zh-CN" altLang="zh-CN" sz="3400" dirty="0"/>
              <a:t>、 课程作业。占总成绩</a:t>
            </a:r>
            <a:r>
              <a:rPr lang="en-US" altLang="zh-CN" sz="3400" dirty="0"/>
              <a:t> 60%</a:t>
            </a:r>
            <a:r>
              <a:rPr lang="zh-CN" altLang="zh-CN" sz="3400" dirty="0"/>
              <a:t>。均由学生在线</a:t>
            </a:r>
            <a:r>
              <a:rPr lang="zh-CN" altLang="zh-CN" sz="3400" dirty="0" smtClean="0"/>
              <a:t>提</a:t>
            </a:r>
            <a:r>
              <a:rPr lang="zh-CN" altLang="en-US" sz="3400" dirty="0" smtClean="0"/>
              <a:t>交，</a:t>
            </a:r>
            <a:r>
              <a:rPr lang="zh-CN" altLang="zh-CN" sz="3400" dirty="0" smtClean="0"/>
              <a:t>分</a:t>
            </a:r>
            <a:r>
              <a:rPr lang="zh-CN" altLang="zh-CN" sz="3400" dirty="0"/>
              <a:t>三</a:t>
            </a:r>
            <a:r>
              <a:rPr lang="zh-CN" altLang="zh-CN" sz="3400" dirty="0" smtClean="0"/>
              <a:t>次</a:t>
            </a:r>
            <a:r>
              <a:rPr lang="zh-CN" altLang="en-US" sz="3400" dirty="0" smtClean="0"/>
              <a:t>。</a:t>
            </a:r>
            <a:endParaRPr lang="zh-CN" altLang="zh-CN" sz="3400" dirty="0"/>
          </a:p>
          <a:p>
            <a:pPr>
              <a:lnSpc>
                <a:spcPct val="120000"/>
              </a:lnSpc>
            </a:pPr>
            <a:r>
              <a:rPr lang="en-US" altLang="zh-CN" sz="3400" dirty="0" smtClean="0"/>
              <a:t>3</a:t>
            </a:r>
            <a:r>
              <a:rPr lang="zh-CN" altLang="zh-CN" sz="3400" dirty="0"/>
              <a:t>、 在线测验。占总成绩</a:t>
            </a:r>
            <a:r>
              <a:rPr lang="en-US" altLang="zh-CN" sz="3400" dirty="0"/>
              <a:t> 10%</a:t>
            </a:r>
            <a:r>
              <a:rPr lang="zh-CN" altLang="zh-CN" sz="3400" dirty="0" smtClean="0"/>
              <a:t>。</a:t>
            </a:r>
            <a:endParaRPr lang="zh-CN" altLang="zh-CN" sz="3400" dirty="0"/>
          </a:p>
          <a:p>
            <a:pPr>
              <a:lnSpc>
                <a:spcPct val="120000"/>
              </a:lnSpc>
            </a:pPr>
            <a:endParaRPr lang="zh-CN" altLang="zh-CN" sz="3400" dirty="0"/>
          </a:p>
        </p:txBody>
      </p:sp>
    </p:spTree>
    <p:extLst>
      <p:ext uri="{BB962C8B-B14F-4D97-AF65-F5344CB8AC3E}">
        <p14:creationId xmlns:p14="http://schemas.microsoft.com/office/powerpoint/2010/main" val="317629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529D2-AE0D-431C-AA44-5ECB69A0E063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Rectangle 4"/>
          <p:cNvSpPr>
            <a:spLocks noRot="1" noChangeArrowheads="1"/>
          </p:cNvSpPr>
          <p:nvPr/>
        </p:nvSpPr>
        <p:spPr bwMode="auto">
          <a:xfrm>
            <a:off x="3935760" y="764704"/>
            <a:ext cx="4968552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lgDashDotDot"/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2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0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6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bg1"/>
                </a:solidFill>
                <a:latin typeface="-탈윤체M" pitchFamily="18" charset="-127"/>
                <a:ea typeface="-탈윤체M" pitchFamily="18" charset="-127"/>
              </a:defRPr>
            </a:lvl9pPr>
          </a:lstStyle>
          <a:p>
            <a:pPr eaLnBrk="1" latinLnBrk="0" hangingPunct="1">
              <a:lnSpc>
                <a:spcPct val="130000"/>
              </a:lnSpc>
              <a:spcBef>
                <a:spcPct val="5000"/>
              </a:spcBef>
              <a:buFontTx/>
              <a:buNone/>
            </a:pPr>
            <a:r>
              <a:rPr kumimoji="0" lang="zh-CN" altLang="en-US" sz="4000" b="1" dirty="0" smtClean="0">
                <a:solidFill>
                  <a:srgbClr val="4C1B4D"/>
                </a:solidFill>
                <a:latin typeface="+mn-ea"/>
                <a:ea typeface="+mn-ea"/>
              </a:rPr>
              <a:t>教学计划</a:t>
            </a:r>
            <a:r>
              <a:rPr kumimoji="0" lang="en-US" altLang="zh-CN" sz="4000" b="1" dirty="0" smtClean="0">
                <a:solidFill>
                  <a:srgbClr val="4C1B4D"/>
                </a:solidFill>
                <a:latin typeface="+mn-ea"/>
                <a:ea typeface="+mn-ea"/>
              </a:rPr>
              <a:t>:</a:t>
            </a:r>
            <a:r>
              <a:rPr kumimoji="0" lang="zh-CN" altLang="en-US" sz="4000" b="1" dirty="0" smtClean="0">
                <a:solidFill>
                  <a:srgbClr val="4C1B4D"/>
                </a:solidFill>
                <a:latin typeface="+mn-ea"/>
                <a:ea typeface="+mn-ea"/>
              </a:rPr>
              <a:t>课程选择</a:t>
            </a:r>
            <a:endParaRPr kumimoji="0" lang="zh-CN" altLang="en-US" sz="4000" b="1" dirty="0">
              <a:solidFill>
                <a:srgbClr val="4C1B4D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15480" y="1730219"/>
            <a:ext cx="224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0000"/>
                </a:solidFill>
                <a:latin typeface="PingFang SC"/>
              </a:rPr>
              <a:t>生涯</a:t>
            </a:r>
            <a:r>
              <a:rPr lang="zh-CN" altLang="en-US" sz="3200" b="1" dirty="0" smtClean="0">
                <a:solidFill>
                  <a:srgbClr val="000000"/>
                </a:solidFill>
                <a:latin typeface="PingFang SC"/>
              </a:rPr>
              <a:t>规划：</a:t>
            </a:r>
            <a:endParaRPr lang="zh-CN" altLang="en-US" sz="3200" b="1" i="0" dirty="0">
              <a:solidFill>
                <a:srgbClr val="000000"/>
              </a:solidFill>
              <a:effectLst/>
              <a:latin typeface="PingFang SC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510983"/>
            <a:ext cx="5219948" cy="38569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364" y="2403878"/>
            <a:ext cx="5523036" cy="407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8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833</Words>
  <Application>Microsoft Office PowerPoint</Application>
  <PresentationFormat>宽屏</PresentationFormat>
  <Paragraphs>91</Paragraphs>
  <Slides>19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PingFang SC</vt:lpstr>
      <vt:lpstr>等线</vt:lpstr>
      <vt:lpstr>仿宋</vt:lpstr>
      <vt:lpstr>黑体</vt:lpstr>
      <vt:lpstr>宋体</vt:lpstr>
      <vt:lpstr>微软雅黑</vt:lpstr>
      <vt:lpstr>Arial</vt:lpstr>
      <vt:lpstr>Calibri</vt:lpstr>
      <vt:lpstr>Times New Roman</vt:lpstr>
      <vt:lpstr>Wingdings</vt:lpstr>
      <vt:lpstr>Office 主题​​</vt:lpstr>
      <vt:lpstr>1_Office 主题​​</vt:lpstr>
      <vt:lpstr>PowerPoint 演示文稿</vt:lpstr>
      <vt:lpstr>写在前面的话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Ms.Zh</dc:creator>
  <cp:lastModifiedBy>USER-</cp:lastModifiedBy>
  <cp:revision>362</cp:revision>
  <cp:lastPrinted>2019-04-18T07:43:00Z</cp:lastPrinted>
  <dcterms:created xsi:type="dcterms:W3CDTF">2013-09-06T06:06:00Z</dcterms:created>
  <dcterms:modified xsi:type="dcterms:W3CDTF">2020-02-27T11:42:42Z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